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17"/>
  </p:notesMasterIdLst>
  <p:sldIdLst>
    <p:sldId id="257" r:id="rId2"/>
    <p:sldId id="264" r:id="rId3"/>
    <p:sldId id="371" r:id="rId4"/>
    <p:sldId id="372" r:id="rId5"/>
    <p:sldId id="373" r:id="rId6"/>
    <p:sldId id="380" r:id="rId7"/>
    <p:sldId id="374" r:id="rId8"/>
    <p:sldId id="375" r:id="rId9"/>
    <p:sldId id="376" r:id="rId10"/>
    <p:sldId id="378" r:id="rId11"/>
    <p:sldId id="379" r:id="rId12"/>
    <p:sldId id="258" r:id="rId13"/>
    <p:sldId id="259" r:id="rId14"/>
    <p:sldId id="370" r:id="rId15"/>
    <p:sldId id="381" r:id="rId16"/>
    <p:sldId id="399" r:id="rId17"/>
    <p:sldId id="398" r:id="rId18"/>
    <p:sldId id="382" r:id="rId19"/>
    <p:sldId id="383" r:id="rId20"/>
    <p:sldId id="384" r:id="rId21"/>
    <p:sldId id="385" r:id="rId22"/>
    <p:sldId id="266" r:id="rId23"/>
    <p:sldId id="268" r:id="rId24"/>
    <p:sldId id="270" r:id="rId25"/>
    <p:sldId id="271" r:id="rId26"/>
    <p:sldId id="272" r:id="rId27"/>
    <p:sldId id="273" r:id="rId28"/>
    <p:sldId id="274" r:id="rId29"/>
    <p:sldId id="275" r:id="rId30"/>
    <p:sldId id="276" r:id="rId31"/>
    <p:sldId id="277" r:id="rId32"/>
    <p:sldId id="278" r:id="rId33"/>
    <p:sldId id="279" r:id="rId34"/>
    <p:sldId id="280" r:id="rId35"/>
    <p:sldId id="281" r:id="rId36"/>
    <p:sldId id="283" r:id="rId37"/>
    <p:sldId id="285" r:id="rId38"/>
    <p:sldId id="286" r:id="rId39"/>
    <p:sldId id="287" r:id="rId40"/>
    <p:sldId id="288" r:id="rId41"/>
    <p:sldId id="289" r:id="rId42"/>
    <p:sldId id="291" r:id="rId43"/>
    <p:sldId id="292" r:id="rId44"/>
    <p:sldId id="293" r:id="rId45"/>
    <p:sldId id="395" r:id="rId46"/>
    <p:sldId id="396" r:id="rId47"/>
    <p:sldId id="397" r:id="rId48"/>
    <p:sldId id="388" r:id="rId49"/>
    <p:sldId id="389" r:id="rId50"/>
    <p:sldId id="390" r:id="rId51"/>
    <p:sldId id="295" r:id="rId52"/>
    <p:sldId id="296" r:id="rId53"/>
    <p:sldId id="297" r:id="rId54"/>
    <p:sldId id="298" r:id="rId55"/>
    <p:sldId id="299" r:id="rId56"/>
    <p:sldId id="300" r:id="rId57"/>
    <p:sldId id="301" r:id="rId58"/>
    <p:sldId id="302" r:id="rId59"/>
    <p:sldId id="303" r:id="rId60"/>
    <p:sldId id="304" r:id="rId61"/>
    <p:sldId id="305" r:id="rId62"/>
    <p:sldId id="306" r:id="rId63"/>
    <p:sldId id="307" r:id="rId64"/>
    <p:sldId id="308" r:id="rId65"/>
    <p:sldId id="309" r:id="rId66"/>
    <p:sldId id="310" r:id="rId67"/>
    <p:sldId id="311" r:id="rId68"/>
    <p:sldId id="312" r:id="rId69"/>
    <p:sldId id="313" r:id="rId70"/>
    <p:sldId id="314" r:id="rId71"/>
    <p:sldId id="315" r:id="rId72"/>
    <p:sldId id="316" r:id="rId73"/>
    <p:sldId id="317" r:id="rId74"/>
    <p:sldId id="318" r:id="rId75"/>
    <p:sldId id="319" r:id="rId76"/>
    <p:sldId id="320" r:id="rId77"/>
    <p:sldId id="322" r:id="rId78"/>
    <p:sldId id="321" r:id="rId79"/>
    <p:sldId id="323" r:id="rId80"/>
    <p:sldId id="324" r:id="rId81"/>
    <p:sldId id="325" r:id="rId82"/>
    <p:sldId id="326" r:id="rId83"/>
    <p:sldId id="327" r:id="rId84"/>
    <p:sldId id="328" r:id="rId85"/>
    <p:sldId id="329" r:id="rId86"/>
    <p:sldId id="330" r:id="rId87"/>
    <p:sldId id="331" r:id="rId88"/>
    <p:sldId id="332" r:id="rId89"/>
    <p:sldId id="333" r:id="rId90"/>
    <p:sldId id="334" r:id="rId91"/>
    <p:sldId id="335" r:id="rId92"/>
    <p:sldId id="337" r:id="rId93"/>
    <p:sldId id="338" r:id="rId94"/>
    <p:sldId id="339" r:id="rId95"/>
    <p:sldId id="343" r:id="rId96"/>
    <p:sldId id="345" r:id="rId97"/>
    <p:sldId id="346" r:id="rId98"/>
    <p:sldId id="347" r:id="rId99"/>
    <p:sldId id="348" r:id="rId100"/>
    <p:sldId id="349" r:id="rId101"/>
    <p:sldId id="350" r:id="rId102"/>
    <p:sldId id="351" r:id="rId103"/>
    <p:sldId id="352" r:id="rId104"/>
    <p:sldId id="353" r:id="rId105"/>
    <p:sldId id="354" r:id="rId106"/>
    <p:sldId id="355" r:id="rId107"/>
    <p:sldId id="356" r:id="rId108"/>
    <p:sldId id="360" r:id="rId109"/>
    <p:sldId id="361" r:id="rId110"/>
    <p:sldId id="362" r:id="rId111"/>
    <p:sldId id="369" r:id="rId112"/>
    <p:sldId id="391" r:id="rId113"/>
    <p:sldId id="392" r:id="rId114"/>
    <p:sldId id="393" r:id="rId115"/>
    <p:sldId id="394" r:id="rId116"/>
  </p:sldIdLst>
  <p:sldSz cx="12192000" cy="6858000"/>
  <p:notesSz cx="6858000" cy="9144000"/>
  <p:photoAlbum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2" d="100"/>
          <a:sy n="102" d="100"/>
        </p:scale>
        <p:origin x="22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presProps" Target="pres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viewProps" Target="viewProps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tableStyles" Target="tableStyle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E9A4CB-A0F0-4F1C-9DC3-A4AD1F86A6ED}" type="datetimeFigureOut">
              <a:rPr lang="en-US" smtClean="0"/>
              <a:t>5/2/2019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6D80A7-43C8-4C09-8E79-1D42AE2ACA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9743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https://scikit-learn.org/stable/modules/ensemble.html#gradient-boosting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6D80A7-43C8-4C09-8E79-1D42AE2ACA2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4862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https://scikit-learn.org/stable/modules/ensemble.html#gradient-boosting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6D80A7-43C8-4C09-8E79-1D42AE2ACA2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679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https://scikit-learn.org/stable/auto_examples/ensemble/plot_voting_decision_regions.html#sphx-glr-auto-examples-ensemble-plot-voting-decision-regions-py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6D80A7-43C8-4C09-8E79-1D42AE2ACA2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05393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https://www.linkedin.com/pulse/ensembling-leacture1-amr-mahmoud/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6D80A7-43C8-4C09-8E79-1D42AE2ACA2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16144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https://scikit-learn.org/stable/auto_examples/ensemble/plot_adaboost_twoclass.html#sphx-glr-auto-examples-ensemble-plot-adaboost-twoclass-py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6D80A7-43C8-4C09-8E79-1D42AE2ACA20}" type="slidenum">
              <a:rPr lang="en-US" smtClean="0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2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https://scikit-learn.org/stable/modules/ensemble.html#adaboost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6D80A7-43C8-4C09-8E79-1D42AE2ACA20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7152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https://machinelearningmastery.com/stacking-ensemble-for-deep-learning-neural-networks/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6D80A7-43C8-4C09-8E79-1D42AE2ACA20}" type="slidenum">
              <a:rPr lang="en-US" smtClean="0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9556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6D80A7-43C8-4C09-8E79-1D42AE2ACA20}" type="slidenum">
              <a:rPr lang="en-US" smtClean="0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53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A31EE-5134-4223-97DC-97C1C7AF2573}" type="datetimeFigureOut">
              <a:rPr lang="en-US" smtClean="0"/>
              <a:t>5/2/2019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BDD68C-654C-4382-BB91-4D6761B346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6254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A31EE-5134-4223-97DC-97C1C7AF2573}" type="datetimeFigureOut">
              <a:rPr lang="en-US" smtClean="0"/>
              <a:t>5/2/2019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BDD68C-654C-4382-BB91-4D6761B346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1138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A31EE-5134-4223-97DC-97C1C7AF2573}" type="datetimeFigureOut">
              <a:rPr lang="en-US" smtClean="0"/>
              <a:t>5/2/2019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BDD68C-654C-4382-BB91-4D6761B346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9679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A31EE-5134-4223-97DC-97C1C7AF2573}" type="datetimeFigureOut">
              <a:rPr lang="en-US" smtClean="0"/>
              <a:t>5/2/2019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BDD68C-654C-4382-BB91-4D6761B346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6757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A31EE-5134-4223-97DC-97C1C7AF2573}" type="datetimeFigureOut">
              <a:rPr lang="en-US" smtClean="0"/>
              <a:t>5/2/2019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BDD68C-654C-4382-BB91-4D6761B346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4427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A31EE-5134-4223-97DC-97C1C7AF2573}" type="datetimeFigureOut">
              <a:rPr lang="en-US" smtClean="0"/>
              <a:t>5/2/2019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BDD68C-654C-4382-BB91-4D6761B346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1381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A31EE-5134-4223-97DC-97C1C7AF2573}" type="datetimeFigureOut">
              <a:rPr lang="en-US" smtClean="0"/>
              <a:t>5/2/2019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BDD68C-654C-4382-BB91-4D6761B346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8839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A31EE-5134-4223-97DC-97C1C7AF2573}" type="datetimeFigureOut">
              <a:rPr lang="en-US" smtClean="0"/>
              <a:t>5/2/2019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BDD68C-654C-4382-BB91-4D6761B346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4824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A31EE-5134-4223-97DC-97C1C7AF2573}" type="datetimeFigureOut">
              <a:rPr lang="en-US" smtClean="0"/>
              <a:t>5/2/2019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BDD68C-654C-4382-BB91-4D6761B346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6443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A31EE-5134-4223-97DC-97C1C7AF2573}" type="datetimeFigureOut">
              <a:rPr lang="en-US" smtClean="0"/>
              <a:t>5/2/2019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BDD68C-654C-4382-BB91-4D6761B346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6621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A31EE-5134-4223-97DC-97C1C7AF2573}" type="datetimeFigureOut">
              <a:rPr lang="en-US" smtClean="0"/>
              <a:t>5/2/2019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BDD68C-654C-4382-BB91-4D6761B346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8052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FA31EE-5134-4223-97DC-97C1C7AF2573}" type="datetimeFigureOut">
              <a:rPr lang="en-US" smtClean="0"/>
              <a:t>5/2/2019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BDD68C-654C-4382-BB91-4D6761B346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8683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4.png"/><Relationship Id="rId5" Type="http://schemas.openxmlformats.org/officeDocument/2006/relationships/image" Target="../media/image133.png"/><Relationship Id="rId4" Type="http://schemas.openxmlformats.org/officeDocument/2006/relationships/image" Target="../media/image132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7.png"/><Relationship Id="rId4" Type="http://schemas.openxmlformats.org/officeDocument/2006/relationships/image" Target="../media/image13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9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9.png"/><Relationship Id="rId4" Type="http://schemas.openxmlformats.org/officeDocument/2006/relationships/image" Target="../media/image14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1. MLND SL EM 01 Intro V1 MAIN V2-5v9KqIo6CFE.mp4_00000356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724" y="1391082"/>
            <a:ext cx="4202257" cy="350188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2655" y="1451475"/>
            <a:ext cx="4152035" cy="3429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058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116" y="286616"/>
            <a:ext cx="6610350" cy="25717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115" y="3126364"/>
            <a:ext cx="5341793" cy="3424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543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0. MLND SL EM 08 Combining The Models V1 MAIN V1-1GxscvKU2Ic.mp4_00007740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713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0. MLND SL EM 08 Combining The Models V1 MAIN V1-1GxscvKU2Ic.mp4_00008193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325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0. MLND SL EM 08 Combining The Models V1 MAIN V1-1GxscvKU2Ic.mp4_00008530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583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0. MLND SL EM 08 Combining The Models V1 MAIN V1-1GxscvKU2Ic.mp4_00008740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495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0. MLND SL EM 08 Combining The Models V1 MAIN V1-1GxscvKU2Ic.mp4_00009126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265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0. MLND SL EM 08 Combining The Models V1 MAIN V1-1GxscvKU2Ic.mp4_00009306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075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0. MLND SL EM 08 Combining The Models V1 MAIN V1-1GxscvKU2Ic.mp4_00009600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725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0. MLND SL EM 08 Combining The Models V1 MAIN V1-1GxscvKU2Ic.mp4_00009986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364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7005" y="244618"/>
            <a:ext cx="5686425" cy="4667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453" y="863309"/>
            <a:ext cx="9275619" cy="99839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1508" y="2013672"/>
            <a:ext cx="4518747" cy="35004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454" y="3028516"/>
            <a:ext cx="6990412" cy="126618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2454" y="2013671"/>
            <a:ext cx="6990412" cy="862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228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9726" y="1395846"/>
            <a:ext cx="3800475" cy="40386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500" y="296141"/>
            <a:ext cx="7247227" cy="81139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3499" y="1501053"/>
            <a:ext cx="7247227" cy="1145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069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928" y="172315"/>
            <a:ext cx="6562725" cy="28003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928" y="3298680"/>
            <a:ext cx="5400584" cy="3088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089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910" y="184005"/>
            <a:ext cx="8924925" cy="287439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910" y="3313400"/>
            <a:ext cx="8924925" cy="3266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324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0391" y="1870364"/>
            <a:ext cx="6128590" cy="479720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3211" y="165389"/>
            <a:ext cx="8362950" cy="1704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409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217" y="676274"/>
            <a:ext cx="8409710" cy="329242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01658" y="527901"/>
            <a:ext cx="1206631" cy="546755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718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1631" y="2797754"/>
            <a:ext cx="7800113" cy="351119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2141" y="321255"/>
            <a:ext cx="7914333" cy="2172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10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8496" y="237692"/>
            <a:ext cx="6667500" cy="39719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1018" y="4395787"/>
            <a:ext cx="6534150" cy="233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929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457208"/>
            <a:ext cx="8340436" cy="5264719"/>
            <a:chOff x="0" y="2964880"/>
            <a:chExt cx="6858000" cy="4554683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4325" y="5576463"/>
              <a:ext cx="6229350" cy="194310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964880"/>
              <a:ext cx="6858000" cy="80010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2623" y="3764980"/>
              <a:ext cx="5829300" cy="17145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94850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1. MLND SL EM 01 Intro V1 MAIN V2-5v9KqIo6CFE.mp4_00001450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598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1. MLND SL EM 01 Intro V1 MAIN V2-5v9KqIo6CFE.mp4_00001840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765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144" y="235094"/>
            <a:ext cx="5585547" cy="6089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943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669" y="335539"/>
            <a:ext cx="4469822" cy="143223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669" y="1767771"/>
            <a:ext cx="7655710" cy="227632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84902" y="2418398"/>
            <a:ext cx="3328989" cy="20557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8772" y="4314095"/>
            <a:ext cx="7925906" cy="2000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535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787" y="1334031"/>
            <a:ext cx="7344800" cy="222916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763571" y="207391"/>
            <a:ext cx="2931736" cy="7447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Bagging Advantages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867" y="5120649"/>
            <a:ext cx="7220958" cy="990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3195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217" y="1857768"/>
            <a:ext cx="6438900" cy="313372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886120" y="263951"/>
            <a:ext cx="2931736" cy="7447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Bagging Algorithm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50732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456" y="285749"/>
            <a:ext cx="10201708" cy="6124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224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659" y="137679"/>
            <a:ext cx="6600825" cy="38671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658" y="4245984"/>
            <a:ext cx="6600825" cy="1625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370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1. MLND SL EM 01 Intro V1 MAIN V2-5v9KqIo6CFE.mp4_00011826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224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493" y="240289"/>
            <a:ext cx="6572250" cy="410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787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193" y="157594"/>
            <a:ext cx="7950699" cy="237821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88537" y="141402"/>
            <a:ext cx="1517716" cy="348792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504" y="2744881"/>
            <a:ext cx="7087589" cy="1933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742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3. MLND SL DT 13 Random Forests MAIN V1-n5DhXhcYKcw.mp4_00001060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61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3. MLND SL DT 13 Random Forests MAIN V1-n5DhXhcYKcw.mp4_00002870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209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3. MLND SL DT 13 Random Forests MAIN V1-n5DhXhcYKcw.mp4_00004310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214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3. MLND SL DT 13 Random Forests MAIN V1-n5DhXhcYKcw.mp4_00005023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680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3. MLND SL DT 13 Random Forests MAIN V1-n5DhXhcYKcw.mp4_00005256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38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3. MLND SL DT 13 Random Forests MAIN V1-n5DhXhcYKcw.mp4_00005576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089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3. MLND SL DT 13 Random Forests MAIN V1-n5DhXhcYKcw.mp4_00005703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732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3. MLND SL DT 13 Random Forests MAIN V1-n5DhXhcYKcw.mp4_00005896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25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836" y="227301"/>
            <a:ext cx="7162800" cy="19145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836" y="2648815"/>
            <a:ext cx="7111836" cy="138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241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3. MLND SL DT 13 Random Forests MAIN V1-n5DhXhcYKcw.mp4_00006230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207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3. MLND SL DT 13 Random Forests MAIN V1-n5DhXhcYKcw.mp4_00006756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124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3. MLND SL DT 13 Random Forests MAIN V1-n5DhXhcYKcw.mp4_00006983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239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3. MLND SL DT 13 Random Forests MAIN V1-n5DhXhcYKcw.mp4_00007073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758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3. MLND SL DT 13 Random Forests MAIN V1-n5DhXhcYKcw.mp4_00007186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14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4. MLND SL EM 02 Bagging V1 MAIN V1-9L_B0Jcio3c.mp4_00000176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485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4. MLND SL EM 02 Bagging V1 MAIN V1-9L_B0Jcio3c.mp4_00001180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31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4. MLND SL EM 02 Bagging V1 MAIN V1-9L_B0Jcio3c.mp4_00001580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022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4. MLND SL EM 02 Bagging V1 MAIN V1-9L_B0Jcio3c.mp4_00004103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930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4. MLND SL EM 02 Bagging V1 MAIN V1-9L_B0Jcio3c.mp4_00004406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94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872836" y="221673"/>
            <a:ext cx="5541819" cy="692727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Voting between Algorithms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835" y="1172007"/>
            <a:ext cx="10875819" cy="187044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2834" y="3042450"/>
            <a:ext cx="10875819" cy="3356887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7841673" y="221672"/>
            <a:ext cx="2008909" cy="69272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Hard Voting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92591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4. MLND SL EM 02 Bagging V1 MAIN V1-9L_B0Jcio3c.mp4_00004600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873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4. MLND SL EM 02 Bagging V1 MAIN V1-9L_B0Jcio3c.mp4_00005010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480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4. MLND SL EM 02 Bagging V1 MAIN V1-9L_B0Jcio3c.mp4_00006603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607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4. MLND SL EM 02 Bagging V1 MAIN V1-9L_B0Jcio3c.mp4_00009410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210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4. MLND SL EM 02 Bagging V1 MAIN V1-9L_B0Jcio3c.mp4_00010516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45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818" y="1339490"/>
            <a:ext cx="8200988" cy="395534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18474" y="301658"/>
            <a:ext cx="4383464" cy="6693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Random Forest Algorithm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827812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636" y="1343185"/>
            <a:ext cx="9225153" cy="160626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636" y="3287151"/>
            <a:ext cx="9225153" cy="1641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018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961" y="277091"/>
            <a:ext cx="6534150" cy="41148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961" y="4391891"/>
            <a:ext cx="6534150" cy="189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719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148" y="209116"/>
            <a:ext cx="6419850" cy="25050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148" y="2714191"/>
            <a:ext cx="6419850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290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082" y="187468"/>
            <a:ext cx="6486525" cy="36290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082" y="3816493"/>
            <a:ext cx="6543675" cy="60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674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753" y="108671"/>
            <a:ext cx="11851265" cy="6082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566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735" y="310428"/>
            <a:ext cx="5187229" cy="229150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735" y="2732375"/>
            <a:ext cx="6562725" cy="391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397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5. MLND SL EM 03 AdaBoost V1 MAIN V1-HD6SRBWKGUE.mp4_00000490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309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5. MLND SL EM 03 AdaBoost V1 MAIN V1-HD6SRBWKGUE.mp4_00004603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910046" y="6304002"/>
            <a:ext cx="83719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We fit our first learner in order to maximize accuracy, or minimize the number of errors.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891208" y="3059668"/>
            <a:ext cx="30709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Remember this model for later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6450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5. MLND SL EM 03 AdaBoost V1 MAIN V1-HD6SRBWKGUE.mp4_00005373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98611" y="6250771"/>
            <a:ext cx="5071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take the misclassified points, and make them bigger.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422508" y="6250771"/>
            <a:ext cx="51708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we'll punish the model more if it misses these points.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197179" y="1193861"/>
            <a:ext cx="61403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The next weak learner needs to focus on these big points more.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989079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5. MLND SL EM 03 AdaBoost V1 MAIN V1-HD6SRBWKGUE.mp4_00006393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387216" y="6223061"/>
            <a:ext cx="7693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Our second weak learner will be this one, which correctly classifies these points.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261475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5. MLND SL EM 03 AdaBoost V1 MAIN V1-HD6SRBWKGUE.mp4_00006666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8845506" y="4740625"/>
            <a:ext cx="33464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We'll remember this one for later.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040754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5. MLND SL EM 03 AdaBoost V1 MAIN V1-HD6SRBWKGUE.mp4_00007486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496291" y="6250816"/>
            <a:ext cx="1057101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Again, we punish the points that are misclassified by this one, by enlarging these points over here.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000252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5. MLND SL EM 03 AdaBoost V1 MAIN V1-HD6SRBWKGUE.mp4_00007746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8845506" y="6347753"/>
            <a:ext cx="33464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We'll remember this one for later.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14125" y="1207716"/>
            <a:ext cx="90224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Our boosting model will go more until it finish the number of estimators. But we will stop here.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030322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5. MLND SL EM 03 AdaBoost V1 MAIN V1-HD6SRBWKGUE.mp4_00008850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8351962" y="5571897"/>
            <a:ext cx="393934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Now, we want to combine these models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(We will talk about combination later)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807967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5. MLND SL EM 03 AdaBoost V1 MAIN V1-HD6SRBWKGUE.mp4_00009143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9155526" y="4837606"/>
            <a:ext cx="22636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To get this one at </a:t>
            </a:r>
            <a:r>
              <a:rPr lang="en-US" dirty="0" smtClean="0">
                <a:solidFill>
                  <a:schemeClr val="bg1"/>
                </a:solidFill>
              </a:rPr>
              <a:t>end.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83130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148945" cy="341079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3410797"/>
            <a:ext cx="7148945" cy="288707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9467" y="76180"/>
            <a:ext cx="4317477" cy="5905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38346" y="973153"/>
            <a:ext cx="1381125" cy="15335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46803" y="2782442"/>
            <a:ext cx="4564208" cy="14287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56231" y="4362021"/>
            <a:ext cx="4564207" cy="1253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043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5. MLND SL EM 03 AdaBoost V1 MAIN V1-HD6SRBWKGUE.mp4_00009440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514253" y="6223061"/>
            <a:ext cx="26600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And here is the big picture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465496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6. MLND SL EM 04 Weighting The Data MAIN V1 V2-O-hh_x0iYW8.mp4_00000226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514253" y="6223061"/>
            <a:ext cx="35221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But how we can enlarge the errors?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87528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6. MLND SL EM 04 Weighting The Data MAIN V1 V2-O-hh_x0iYW8.mp4_00000453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154987" y="6223061"/>
            <a:ext cx="38820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By starting to give all points weights = 1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0435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6. MLND SL EM 04 Weighting The Data MAIN V1 V2-O-hh_x0iYW8.mp4_00000770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154987" y="6223061"/>
            <a:ext cx="30557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Now run the first weak learner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137818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6. MLND SL EM 04 Weighting The Data MAIN V1 V2-O-hh_x0iYW8.mp4_00002460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154987" y="6223061"/>
            <a:ext cx="35902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Calc</a:t>
            </a:r>
            <a:r>
              <a:rPr lang="en-US" dirty="0" smtClean="0">
                <a:solidFill>
                  <a:schemeClr val="bg1"/>
                </a:solidFill>
              </a:rPr>
              <a:t> the correct and incorrect points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992238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6. MLND SL EM 04 Weighting The Data MAIN V1 V2-O-hh_x0iYW8.mp4_00003783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815023" y="6223061"/>
            <a:ext cx="45619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Pick the error points and change there weights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710572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6. MLND SL EM 04 Weighting The Data MAIN V1 V2-O-hh_x0iYW8.mp4_00004206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566685" y="6223061"/>
            <a:ext cx="50586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The new weight =  #correct / #incorrect = 7/3 = 2.33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051185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6. MLND SL EM 04 Weighting The Data MAIN V1 V2-O-hh_x0iYW8.mp4_00004946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154987" y="6223061"/>
            <a:ext cx="48979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Now the sum of correct will = the sum of incorrect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361608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6. MLND SL EM 04 Weighting The Data MAIN V1 V2-O-hh_x0iYW8.mp4_00005656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314805" y="6167643"/>
            <a:ext cx="1054250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By changing the weight the next weak learner will focus on the incorrect with big weights and generates a new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Split despite the small tow errors in the below section.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010875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6. MLND SL EM 04 Weighting The Data MAIN V1 V2-O-hh_x0iYW8.mp4_00006750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154987" y="6223061"/>
            <a:ext cx="36869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Count again the correct and incorrect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6317673" y="2078182"/>
            <a:ext cx="3657600" cy="11083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>
            <a:off x="6788727" y="2765167"/>
            <a:ext cx="3186546" cy="4213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5541818" y="2897971"/>
            <a:ext cx="4433455" cy="2885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5209309" y="3186545"/>
            <a:ext cx="4765964" cy="5264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6151418" y="3186545"/>
            <a:ext cx="3823855" cy="8150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5541818" y="3186545"/>
            <a:ext cx="4433455" cy="23968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7606146" y="3186545"/>
            <a:ext cx="2369127" cy="20781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10031745" y="3001879"/>
            <a:ext cx="10518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Sum = 11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75176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748" y="125989"/>
            <a:ext cx="11839143" cy="5671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382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6. MLND SL EM 04 Weighting The Data MAIN V1 V2-O-hh_x0iYW8.mp4_00007890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15373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6. MLND SL EM 04 Weighting The Data MAIN V1 V2-O-hh_x0iYW8.mp4_00008203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207933" y="6236915"/>
            <a:ext cx="13083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11/3 =  3.66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126314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6. MLND SL EM 04 Weighting The Data MAIN V1 V2-O-hh_x0iYW8.mp4_00008636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86319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6. MLND SL EM 04 Weighting The Data MAIN V1 V2-O-hh_x0iYW8.mp4_00009223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30504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6. MLND SL EM 04 Weighting The Data MAIN V1 V2-O-hh_x0iYW8.mp4_00009616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16903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6. MLND SL EM 04 Weighting The Data MAIN V1 V2-O-hh_x0iYW8.mp4_00010306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1756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6. MLND SL EM 04 Weighting The Data MAIN V1 V2-O-hh_x0iYW8.mp4_00011110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196551" y="1512516"/>
            <a:ext cx="41540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How to combine this three weak learners?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948905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7. MLND SL EM 05 Weighting The Models MAIN V1-wn6K536dPLc.mp4_00003803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603278" y="1373970"/>
            <a:ext cx="67251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Suppose I have three weak learners like this, which one is the worst?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270472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7. MLND SL EM 05 Weighting The Models MAIN V1-wn6K536dPLc.mp4_00002523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triped Right Arrow 2"/>
          <p:cNvSpPr/>
          <p:nvPr/>
        </p:nvSpPr>
        <p:spPr>
          <a:xfrm rot="5400000">
            <a:off x="5936673" y="1828800"/>
            <a:ext cx="997527" cy="678873"/>
          </a:xfrm>
          <a:prstGeom prst="striped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106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8. MLND SL EM 06 Weighting The Models MAIN V2-unCJ_ifVquU.mp4_00004883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4940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268" y="1221365"/>
            <a:ext cx="10980374" cy="5220999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872836" y="221673"/>
            <a:ext cx="2008909" cy="69272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Soft Voting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38745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8. MLND SL EM 06 Weighting The Models MAIN V2-unCJ_ifVquU.mp4_00006010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68300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8. MLND SL EM 06 Weighting The Models MAIN V2-unCJ_ifVquU.mp4_00007853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874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8. MLND SL EM 06 Weighting The Models MAIN V2-unCJ_ifVquU.mp4_00008283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53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8. MLND SL EM 06 Weighting The Models MAIN V2-unCJ_ifVquU.mp4_00009310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114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8. MLND SL EM 06 Weighting The Models MAIN V2-unCJ_ifVquU.mp4_00009576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574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8. MLND SL EM 06 Weighting The Models MAIN V2-unCJ_ifVquU.mp4_00010280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540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8. MLND SL EM 06 Weighting The Models MAIN V2-unCJ_ifVquU.mp4_00014176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486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8. MLND SL EM 06 Weighting The Models MAIN V2-unCJ_ifVquU.mp4_00014993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066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9. MLND SL EM 07 Weighting The Models 3 V1 MAIN V1-fecp5nmetws.mp4_00000873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100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9. MLND SL EM 07 Weighting The Models 3 V1 MAIN V1-fecp5nmetws.mp4_00002903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85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9426" y="175346"/>
            <a:ext cx="7778029" cy="6426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294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9. MLND SL EM 07 Weighting The Models 3 V1 MAIN V1-fecp5nmetws.mp4_00003423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466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9. MLND SL EM 07 Weighting The Models 3 V1 MAIN V1-fecp5nmetws.mp4_00004923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8076065" y="5999223"/>
            <a:ext cx="411593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-</a:t>
            </a:r>
            <a:r>
              <a:rPr lang="en-US" dirty="0" err="1" smtClean="0">
                <a:solidFill>
                  <a:schemeClr val="bg1"/>
                </a:solidFill>
              </a:rPr>
              <a:t>ve</a:t>
            </a:r>
            <a:r>
              <a:rPr lang="en-US" dirty="0" smtClean="0">
                <a:solidFill>
                  <a:schemeClr val="bg1"/>
                </a:solidFill>
              </a:rPr>
              <a:t> means that we will listen to the model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but we will take the inverse action 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5988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9. MLND SL EM 07 Weighting The Models 3 V1 MAIN V1-fecp5nmetws.mp4_00007283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032768" y="6001388"/>
            <a:ext cx="13195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No mistakes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881859" y="6001388"/>
            <a:ext cx="14510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fully mistakes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9414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9. MLND SL EM 07 Weighting The Models 3 V1 MAIN V1-fecp5nmetws.mp4_00008700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088187" y="5862842"/>
            <a:ext cx="5581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W =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642701" y="5806281"/>
            <a:ext cx="5581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W =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146430" y="6358050"/>
            <a:ext cx="83882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It rarely appears but if so, we will take one of them and neglect the other weak learners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1088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0. MLND SL EM 08 Combining The Models V1 MAIN V1-1GxscvKU2Ic.mp4_00001673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125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0. MLND SL EM 08 Combining The Models V1 MAIN V1-1GxscvKU2Ic.mp4_00002783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753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0. MLND SL EM 08 Combining The Models V1 MAIN V1-1GxscvKU2Ic.mp4_00004100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380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0. MLND SL EM 08 Combining The Models V1 MAIN V1-1GxscvKU2Ic.mp4_00005943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637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0. MLND SL EM 08 Combining The Models V1 MAIN V1-1GxscvKU2Ic.mp4_00006350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501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0. MLND SL EM 08 Combining The Models V1 MAIN V1-1GxscvKU2Ic.mp4_00007426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458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590</TotalTime>
  <Words>371</Words>
  <Application>Microsoft Office PowerPoint</Application>
  <PresentationFormat>Widescreen</PresentationFormat>
  <Paragraphs>56</Paragraphs>
  <Slides>115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115</vt:i4>
      </vt:variant>
    </vt:vector>
  </HeadingPairs>
  <TitlesOfParts>
    <vt:vector size="11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Hassan Badawy</dc:creator>
  <cp:lastModifiedBy>Hassan Badawy</cp:lastModifiedBy>
  <cp:revision>53</cp:revision>
  <dcterms:created xsi:type="dcterms:W3CDTF">2019-04-26T12:14:43Z</dcterms:created>
  <dcterms:modified xsi:type="dcterms:W3CDTF">2019-05-02T14:01:31Z</dcterms:modified>
</cp:coreProperties>
</file>